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3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130"/>
    <a:srgbClr val="AE1212"/>
    <a:srgbClr val="C53D76"/>
    <a:srgbClr val="FF0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5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5B0-FA19-43E8-B6F1-1D6DC4B3295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2FB1-C9EB-488F-9CCB-88B99242B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5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5B0-FA19-43E8-B6F1-1D6DC4B3295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2FB1-C9EB-488F-9CCB-88B99242B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5B0-FA19-43E8-B6F1-1D6DC4B3295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2FB1-C9EB-488F-9CCB-88B99242B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4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5B0-FA19-43E8-B6F1-1D6DC4B3295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2FB1-C9EB-488F-9CCB-88B99242B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4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5B0-FA19-43E8-B6F1-1D6DC4B3295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2FB1-C9EB-488F-9CCB-88B99242B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9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5B0-FA19-43E8-B6F1-1D6DC4B3295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2FB1-C9EB-488F-9CCB-88B99242B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8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5B0-FA19-43E8-B6F1-1D6DC4B3295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2FB1-C9EB-488F-9CCB-88B99242B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5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5B0-FA19-43E8-B6F1-1D6DC4B3295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2FB1-C9EB-488F-9CCB-88B99242B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52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5B0-FA19-43E8-B6F1-1D6DC4B3295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2FB1-C9EB-488F-9CCB-88B99242B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2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5B0-FA19-43E8-B6F1-1D6DC4B3295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2FB1-C9EB-488F-9CCB-88B99242B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3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5B0-FA19-43E8-B6F1-1D6DC4B3295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2FB1-C9EB-488F-9CCB-88B99242B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3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45B0-FA19-43E8-B6F1-1D6DC4B3295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E2FB1-C9EB-488F-9CCB-88B99242B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0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pdb/1879296/ac7d4333-9568-4fea-a1c5-93dabdebf5d9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1699" y="1124675"/>
            <a:ext cx="57006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i="1" cap="none" spc="0" dirty="0" smtClean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FF0192"/>
                </a:solidFill>
                <a:effectLst/>
                <a:latin typeface="Century Schoolbook" panose="02040604050505020304" pitchFamily="18" charset="0"/>
              </a:rPr>
              <a:t>Соберем букет</a:t>
            </a:r>
          </a:p>
          <a:p>
            <a:pPr algn="ctr"/>
            <a:r>
              <a:rPr lang="ru-RU" sz="5400" b="1" i="1" cap="none" spc="0" dirty="0" smtClean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FF0192"/>
                </a:solidFill>
                <a:effectLst/>
                <a:latin typeface="Century Schoolbook" panose="02040604050505020304" pitchFamily="18" charset="0"/>
              </a:rPr>
              <a:t> для мамы</a:t>
            </a:r>
            <a:endParaRPr lang="ru-RU" sz="5400" b="1" i="1" cap="none" spc="0" dirty="0">
              <a:ln w="12700" cmpd="sng">
                <a:solidFill>
                  <a:srgbClr val="0070C0"/>
                </a:solidFill>
                <a:prstDash val="solid"/>
              </a:ln>
              <a:solidFill>
                <a:srgbClr val="FF0192"/>
              </a:solidFill>
              <a:effectLst/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age.jimcdn.com/app/cms/image/transf/none/path/s64f647c9f6b902ca/backgroundarea/i423f6bd2e2e790a6/version/1472024658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4863" y="365126"/>
            <a:ext cx="79496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Здравствуйте, уважаемые родители.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Продолжаем наши занятия дома</a:t>
            </a:r>
            <a:endParaRPr lang="ru-RU" sz="28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5666" y="2149624"/>
            <a:ext cx="5190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Для занятия нам понадобится манная крупа, вырезанные цветочки, игрушка для сюрпризного момента – Лисичка.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100" name="Picture 4" descr="https://cdn0.static1-sima-land.com/items/2843164/0/700-n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2370875"/>
            <a:ext cx="3997234" cy="448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6023" y="156327"/>
            <a:ext cx="76793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Рассмотрите с малышом  иллюстрации  по теме «Весна», поговорите с ребенком  о признаках весны, о том,  что в</a:t>
            </a:r>
            <a:r>
              <a:rPr lang="ru-RU" sz="2000" b="1" i="1" dirty="0" smtClean="0">
                <a:solidFill>
                  <a:srgbClr val="FC0130"/>
                </a:solidFill>
                <a:latin typeface="Bookman Old Style" panose="02050604050505020204" pitchFamily="18" charset="0"/>
              </a:rPr>
              <a:t>ся </a:t>
            </a:r>
            <a:r>
              <a:rPr lang="ru-RU" sz="2000" b="1" i="1" dirty="0">
                <a:solidFill>
                  <a:srgbClr val="FC0130"/>
                </a:solidFill>
                <a:latin typeface="Bookman Old Style" panose="02050604050505020204" pitchFamily="18" charset="0"/>
              </a:rPr>
              <a:t>природа просыпается после зимы, появляются первые </a:t>
            </a:r>
            <a:r>
              <a:rPr lang="ru-RU" sz="2000" b="1" i="1" dirty="0" smtClean="0">
                <a:solidFill>
                  <a:srgbClr val="FC0130"/>
                </a:solidFill>
                <a:latin typeface="Bookman Old Style" panose="02050604050505020204" pitchFamily="18" charset="0"/>
              </a:rPr>
              <a:t>цветы.</a:t>
            </a:r>
            <a:endParaRPr lang="ru-RU" sz="20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https://cf.ppt-online.org/files/slide/n/nyBShXcLTGt2CzFvjsJa9edRUDVPluYAmo8gZI/slide-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t="2570" r="51347" b="3001"/>
          <a:stretch/>
        </p:blipFill>
        <p:spPr bwMode="auto">
          <a:xfrm>
            <a:off x="1154470" y="1479766"/>
            <a:ext cx="3417530" cy="521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f.ppt-online.org/files/slide/n/nyBShXcLTGt2CzFvjsJa9edRUDVPluYAmo8gZI/slide-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0" t="3887" r="4010" b="3947"/>
          <a:stretch/>
        </p:blipFill>
        <p:spPr bwMode="auto">
          <a:xfrm>
            <a:off x="5073833" y="1479765"/>
            <a:ext cx="3459518" cy="521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age.jimcdn.com/app/cms/image/transf/none/path/s64f647c9f6b902ca/backgroundarea/i423f6bd2e2e790a6/version/1472024658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1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dn0.static1-sima-land.com/items/2843164/0/700-n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6" r="17216"/>
          <a:stretch/>
        </p:blipFill>
        <p:spPr bwMode="auto">
          <a:xfrm flipH="1">
            <a:off x="526472" y="994697"/>
            <a:ext cx="3449783" cy="586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03914" y="1517123"/>
            <a:ext cx="55305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C0130"/>
                </a:solidFill>
                <a:latin typeface="Bookman Old Style" panose="02050604050505020204" pitchFamily="18" charset="0"/>
              </a:rPr>
              <a:t>К нам пришла Лисичка. Она приглашает нас на поляну и просит у нас помощи – собрать букет для ее любимой мамы. Но сначала хочет с нами познакомиться и поиграть. Поиграем с Лисичкой</a:t>
            </a:r>
          </a:p>
          <a:p>
            <a:pPr algn="ctr"/>
            <a:r>
              <a:rPr lang="ru-RU" sz="2400" i="1" dirty="0" smtClean="0">
                <a:solidFill>
                  <a:srgbClr val="FC0130"/>
                </a:solidFill>
                <a:latin typeface="Bookman Old Style" panose="02050604050505020204" pitchFamily="18" charset="0"/>
              </a:rPr>
              <a:t>(включите музыку и выполняйте движения по тексту)</a:t>
            </a:r>
            <a:endParaRPr lang="ru-RU" sz="2400" i="1" dirty="0">
              <a:solidFill>
                <a:srgbClr val="FC013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Зашагали ножки весело по кругу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7520" y="251530"/>
            <a:ext cx="1186452" cy="11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age.jimcdn.com/app/cms/image/transf/none/path/s64f647c9f6b902ca/backgroundarea/i423f6bd2e2e790a6/version/1472024658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92777" y="248342"/>
            <a:ext cx="84698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C0130"/>
                </a:solidFill>
                <a:latin typeface="Bookman Old Style" panose="02050604050505020204" pitchFamily="18" charset="0"/>
              </a:rPr>
              <a:t>Вот мы и пришли на поляну. Но в лесу снег еще не полностью растаял и цветочков не видно. Поищем цветочки</a:t>
            </a:r>
          </a:p>
          <a:p>
            <a:pPr algn="ctr"/>
            <a:r>
              <a:rPr lang="ru-RU" sz="2000" i="1" dirty="0" smtClean="0">
                <a:solidFill>
                  <a:srgbClr val="C53D76"/>
                </a:solidFill>
                <a:latin typeface="Bookman Old Style" panose="02050604050505020204" pitchFamily="18" charset="0"/>
              </a:rPr>
              <a:t>Предложите </a:t>
            </a:r>
            <a:r>
              <a:rPr lang="ru-RU" sz="2000" i="1" dirty="0">
                <a:solidFill>
                  <a:srgbClr val="C53D76"/>
                </a:solidFill>
                <a:latin typeface="Bookman Old Style" panose="02050604050505020204" pitchFamily="18" charset="0"/>
              </a:rPr>
              <a:t>ребенку отыскать цветочки под снегом</a:t>
            </a:r>
          </a:p>
          <a:p>
            <a:pPr algn="ctr"/>
            <a:r>
              <a:rPr lang="ru-RU" sz="2000" i="1" dirty="0" smtClean="0">
                <a:solidFill>
                  <a:srgbClr val="C53D76"/>
                </a:solidFill>
                <a:latin typeface="Bookman Old Style" panose="02050604050505020204" pitchFamily="18" charset="0"/>
              </a:rPr>
              <a:t>Вместо снега можно </a:t>
            </a:r>
            <a:r>
              <a:rPr lang="ru-RU" sz="2000" i="1" dirty="0">
                <a:solidFill>
                  <a:srgbClr val="C53D76"/>
                </a:solidFill>
                <a:latin typeface="Bookman Old Style" panose="02050604050505020204" pitchFamily="18" charset="0"/>
              </a:rPr>
              <a:t>использовать манку </a:t>
            </a:r>
            <a:r>
              <a:rPr lang="ru-RU" sz="2000" i="1" dirty="0" smtClean="0">
                <a:solidFill>
                  <a:srgbClr val="C53D76"/>
                </a:solidFill>
                <a:latin typeface="Bookman Old Style" panose="02050604050505020204" pitchFamily="18" charset="0"/>
              </a:rPr>
              <a:t>. Если </a:t>
            </a:r>
            <a:r>
              <a:rPr lang="ru-RU" sz="2000" i="1" dirty="0">
                <a:solidFill>
                  <a:srgbClr val="C53D76"/>
                </a:solidFill>
                <a:latin typeface="Bookman Old Style" panose="02050604050505020204" pitchFamily="18" charset="0"/>
              </a:rPr>
              <a:t>вы просто помогаете цветочкам "прорастать из-под земли" - тогда можно и просто крупу использовать</a:t>
            </a:r>
            <a:r>
              <a:rPr lang="ru-RU" sz="2000" i="1" dirty="0" smtClean="0">
                <a:solidFill>
                  <a:srgbClr val="C53D76"/>
                </a:solidFill>
                <a:latin typeface="Bookman Old Style" panose="02050604050505020204" pitchFamily="18" charset="0"/>
              </a:rPr>
              <a:t>.</a:t>
            </a:r>
            <a:endParaRPr lang="ru-RU" sz="2000" i="1" dirty="0">
              <a:solidFill>
                <a:srgbClr val="C53D76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491" y="2581555"/>
            <a:ext cx="5414269" cy="40607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838" y="4053017"/>
            <a:ext cx="547910" cy="5513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4819" r="13322"/>
          <a:stretch/>
        </p:blipFill>
        <p:spPr>
          <a:xfrm>
            <a:off x="4446502" y="5143440"/>
            <a:ext cx="433970" cy="4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age.jimcdn.com/app/cms/image/transf/none/path/s64f647c9f6b902ca/backgroundarea/i423f6bd2e2e790a6/version/1472024658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1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3782" y="1144588"/>
            <a:ext cx="82802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C0130"/>
                </a:solidFill>
                <a:latin typeface="Bookman Old Style" panose="02050604050505020204" pitchFamily="18" charset="0"/>
              </a:rPr>
              <a:t>Обратите внимание малыша на эти </a:t>
            </a:r>
            <a:r>
              <a:rPr lang="ru-RU" sz="2000" b="1" i="1" dirty="0">
                <a:solidFill>
                  <a:srgbClr val="FC0130"/>
                </a:solidFill>
                <a:latin typeface="Bookman Old Style" panose="02050604050505020204" pitchFamily="18" charset="0"/>
              </a:rPr>
              <a:t>цветы. Покажите цветок с круглыми лепестками (квадратными, треугольными, овальными). </a:t>
            </a:r>
            <a:r>
              <a:rPr lang="ru-RU" sz="2000" b="1" i="1" dirty="0" smtClean="0">
                <a:solidFill>
                  <a:srgbClr val="FC0130"/>
                </a:solidFill>
                <a:latin typeface="Bookman Old Style" panose="02050604050505020204" pitchFamily="18" charset="0"/>
              </a:rPr>
              <a:t>Скажите, что с </a:t>
            </a:r>
            <a:r>
              <a:rPr lang="ru-RU" sz="2000" b="1" i="1" dirty="0">
                <a:solidFill>
                  <a:srgbClr val="FC0130"/>
                </a:solidFill>
                <a:latin typeface="Bookman Old Style" panose="02050604050505020204" pitchFamily="18" charset="0"/>
              </a:rPr>
              <a:t>каждого цветка упал один лепесток. </a:t>
            </a:r>
            <a:r>
              <a:rPr lang="ru-RU" sz="2000" b="1" i="1" dirty="0" smtClean="0">
                <a:solidFill>
                  <a:srgbClr val="FC0130"/>
                </a:solidFill>
                <a:latin typeface="Bookman Old Style" panose="02050604050505020204" pitchFamily="18" charset="0"/>
              </a:rPr>
              <a:t>Предложите положить </a:t>
            </a:r>
            <a:r>
              <a:rPr lang="ru-RU" sz="2000" b="1" i="1" dirty="0">
                <a:solidFill>
                  <a:srgbClr val="FC0130"/>
                </a:solidFill>
                <a:latin typeface="Bookman Old Style" panose="02050604050505020204" pitchFamily="18" charset="0"/>
              </a:rPr>
              <a:t>лепестки на место на их цветки с такими же лепестками.</a:t>
            </a:r>
            <a:br>
              <a:rPr lang="ru-RU" sz="2000" b="1" i="1" dirty="0">
                <a:solidFill>
                  <a:srgbClr val="FC0130"/>
                </a:solidFill>
                <a:latin typeface="Bookman Old Style" panose="02050604050505020204" pitchFamily="18" charset="0"/>
              </a:rPr>
            </a:br>
            <a:endParaRPr lang="ru-RU" sz="2000" b="1" i="1" dirty="0">
              <a:solidFill>
                <a:srgbClr val="FC0130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50653"/>
          <a:stretch/>
        </p:blipFill>
        <p:spPr>
          <a:xfrm>
            <a:off x="454439" y="3610980"/>
            <a:ext cx="4422361" cy="3086099"/>
          </a:xfrm>
          <a:prstGeom prst="rect">
            <a:avLst/>
          </a:prstGeom>
        </p:spPr>
      </p:pic>
      <p:pic>
        <p:nvPicPr>
          <p:cNvPr id="2052" name="Picture 4" descr="Подбери цветку листок и лепесто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1933" r="-249" b="47825"/>
          <a:stretch/>
        </p:blipFill>
        <p:spPr bwMode="auto">
          <a:xfrm>
            <a:off x="5289515" y="3605813"/>
            <a:ext cx="4051369" cy="30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0146" y="342810"/>
            <a:ext cx="739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Цветочки нашли, но посмотри что случилось другими цветами на поляне?</a:t>
            </a:r>
            <a:endParaRPr lang="ru-RU" sz="20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pdb/1879296/ac7d4333-9568-4fea-a1c5-93dabdebf5d9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9136" y="3045202"/>
            <a:ext cx="5645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FF0192"/>
                </a:solidFill>
                <a:effectLst/>
                <a:latin typeface="Bookman Old Style" panose="02050604050505020204" pitchFamily="18" charset="0"/>
              </a:rPr>
              <a:t>Спасибо за внимание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798" y="430123"/>
            <a:ext cx="73152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Собрали лепесточки, а цветы мы дадим Лисичке, пусть подарит  </a:t>
            </a:r>
            <a:r>
              <a:rPr lang="ru-RU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букет 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своей любимой мамочке.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Но а нам пора домой 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возвращаться.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До свидания, Лисичка!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775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241</Words>
  <Application>Microsoft Office PowerPoint</Application>
  <PresentationFormat>Экран (4:3)</PresentationFormat>
  <Paragraphs>17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Century Schoolbook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АСУС</dc:creator>
  <cp:lastModifiedBy>детский сад</cp:lastModifiedBy>
  <cp:revision>22</cp:revision>
  <dcterms:created xsi:type="dcterms:W3CDTF">2020-05-28T12:01:22Z</dcterms:created>
  <dcterms:modified xsi:type="dcterms:W3CDTF">2021-04-13T08:05:15Z</dcterms:modified>
</cp:coreProperties>
</file>